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F998604-8079-4005-B4E4-97A29A57055E}">
  <a:tblStyle styleId="{AF998604-8079-4005-B4E4-97A29A5705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5.xml"/><Relationship Id="rId22" Type="http://schemas.openxmlformats.org/officeDocument/2006/relationships/font" Target="fonts/Roboto-italic.fntdata"/><Relationship Id="rId10" Type="http://schemas.openxmlformats.org/officeDocument/2006/relationships/slide" Target="slides/slide4.xml"/><Relationship Id="rId21" Type="http://schemas.openxmlformats.org/officeDocument/2006/relationships/font" Target="fonts/Robo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dbfe57d34a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dbfe57d34a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dbfe57d34a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dbfe57d34a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dbfe57d34a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dbfe57d34a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dbfe57d3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dbfe57d3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dbfe57d34a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dbfe57d34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about goal, sot architecture in brief, permutation invariant feature augmentors and transformers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dbfe57d34a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dbfe57d34a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dbfe57d34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dbfe57d34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dc7bc5e8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dc7bc5e8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dbfe57d34a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dbfe57d34a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bfe57d34a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dbfe57d34a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dbfe57d34a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dbfe57d34a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d24d6be8ba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d24d6be8ba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png"/><Relationship Id="rId10" Type="http://schemas.openxmlformats.org/officeDocument/2006/relationships/image" Target="../media/image15.png"/><Relationship Id="rId13" Type="http://schemas.openxmlformats.org/officeDocument/2006/relationships/image" Target="../media/image20.png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9" Type="http://schemas.openxmlformats.org/officeDocument/2006/relationships/image" Target="../media/image3.png"/><Relationship Id="rId14" Type="http://schemas.openxmlformats.org/officeDocument/2006/relationships/image" Target="../media/image17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6.png"/><Relationship Id="rId8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Relationship Id="rId5" Type="http://schemas.openxmlformats.org/officeDocument/2006/relationships/image" Target="../media/image21.png"/><Relationship Id="rId6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gif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cvlibs.net/datasets/kitti/index.php" TargetMode="External"/><Relationship Id="rId4" Type="http://schemas.openxmlformats.org/officeDocument/2006/relationships/image" Target="../media/image4.png"/><Relationship Id="rId5" Type="http://schemas.openxmlformats.org/officeDocument/2006/relationships/hyperlink" Target="https://www.cvlibs.net/datasets/kitti/index.php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400600"/>
            <a:ext cx="8520600" cy="60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660000"/>
                </a:solidFill>
              </a:rPr>
              <a:t>Transformer-based 3D Single Object Tracker</a:t>
            </a:r>
            <a:endParaRPr sz="2800">
              <a:solidFill>
                <a:srgbClr val="660000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679300" y="3267025"/>
            <a:ext cx="33942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Akshay Kumar Sureddy</a:t>
            </a:r>
            <a:endParaRPr>
              <a:solidFill>
                <a:srgbClr val="2012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" name="Google Shape;56;p13"/>
          <p:cNvSpPr txBox="1"/>
          <p:nvPr>
            <p:ph idx="4294967295" type="body"/>
          </p:nvPr>
        </p:nvSpPr>
        <p:spPr>
          <a:xfrm>
            <a:off x="5623975" y="3267025"/>
            <a:ext cx="33942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Roshini Pulishetty</a:t>
            </a:r>
            <a:endParaRPr>
              <a:solidFill>
                <a:srgbClr val="BFBFB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0124D"/>
                </a:solidFill>
              </a:rPr>
              <a:t>Shortcomings</a:t>
            </a:r>
            <a:endParaRPr b="1">
              <a:solidFill>
                <a:srgbClr val="20124D"/>
              </a:solidFill>
            </a:endParaRPr>
          </a:p>
        </p:txBody>
      </p:sp>
      <p:grpSp>
        <p:nvGrpSpPr>
          <p:cNvPr id="203" name="Google Shape;203;p22"/>
          <p:cNvGrpSpPr/>
          <p:nvPr/>
        </p:nvGrpSpPr>
        <p:grpSpPr>
          <a:xfrm>
            <a:off x="4723344" y="338199"/>
            <a:ext cx="4107923" cy="1993642"/>
            <a:chOff x="708550" y="740700"/>
            <a:chExt cx="6232625" cy="3202637"/>
          </a:xfrm>
        </p:grpSpPr>
        <p:pic>
          <p:nvPicPr>
            <p:cNvPr id="204" name="Google Shape;204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70800" y="740700"/>
              <a:ext cx="1870375" cy="1400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5" name="Google Shape;205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08550" y="740700"/>
              <a:ext cx="1870378" cy="1400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6" name="Google Shape;206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927775" y="740700"/>
              <a:ext cx="1870375" cy="1400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Google Shape;207;p2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070800" y="2514588"/>
              <a:ext cx="1870375" cy="142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8" name="Google Shape;208;p2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08550" y="2500300"/>
              <a:ext cx="1870375" cy="1400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9" name="Google Shape;209;p22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27775" y="2528875"/>
              <a:ext cx="1870375" cy="14001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0" name="Google Shape;210;p22"/>
          <p:cNvSpPr txBox="1"/>
          <p:nvPr/>
        </p:nvSpPr>
        <p:spPr>
          <a:xfrm>
            <a:off x="3931000" y="578611"/>
            <a:ext cx="6132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Van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Ped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Cyc</a:t>
            </a:r>
            <a:endParaRPr sz="1800"/>
          </a:p>
        </p:txBody>
      </p:sp>
      <p:grpSp>
        <p:nvGrpSpPr>
          <p:cNvPr id="211" name="Google Shape;211;p22"/>
          <p:cNvGrpSpPr/>
          <p:nvPr/>
        </p:nvGrpSpPr>
        <p:grpSpPr>
          <a:xfrm>
            <a:off x="4723595" y="2445729"/>
            <a:ext cx="4108908" cy="1993372"/>
            <a:chOff x="1206575" y="310200"/>
            <a:chExt cx="5873225" cy="3783925"/>
          </a:xfrm>
        </p:grpSpPr>
        <p:pic>
          <p:nvPicPr>
            <p:cNvPr id="212" name="Google Shape;212;p22"/>
            <p:cNvPicPr preferRelativeResize="0"/>
            <p:nvPr/>
          </p:nvPicPr>
          <p:blipFill rotWithShape="1">
            <a:blip r:embed="rId9">
              <a:alphaModFix/>
            </a:blip>
            <a:srcRect b="-9361" l="0" r="9673" t="0"/>
            <a:stretch/>
          </p:blipFill>
          <p:spPr>
            <a:xfrm>
              <a:off x="5449850" y="2288700"/>
              <a:ext cx="1629950" cy="1805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3" name="Google Shape;213;p22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206575" y="2315200"/>
              <a:ext cx="1629950" cy="1592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22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3364925" y="2288700"/>
              <a:ext cx="1629950" cy="1645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22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5449850" y="310200"/>
              <a:ext cx="1629950" cy="1713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6" name="Google Shape;216;p22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3364925" y="310200"/>
              <a:ext cx="1629950" cy="1713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22"/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>
              <a:off x="1206575" y="310200"/>
              <a:ext cx="1629950" cy="1713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8" name="Google Shape;218;p22"/>
            <p:cNvSpPr/>
            <p:nvPr/>
          </p:nvSpPr>
          <p:spPr>
            <a:xfrm>
              <a:off x="2050725" y="3065200"/>
              <a:ext cx="151800" cy="202200"/>
            </a:xfrm>
            <a:prstGeom prst="ellipse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2"/>
            <p:cNvSpPr/>
            <p:nvPr/>
          </p:nvSpPr>
          <p:spPr>
            <a:xfrm>
              <a:off x="1974525" y="3293800"/>
              <a:ext cx="151800" cy="202200"/>
            </a:xfrm>
            <a:prstGeom prst="ellipse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2048875" y="3267400"/>
              <a:ext cx="77400" cy="76200"/>
            </a:xfrm>
            <a:prstGeom prst="ellipse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2050725" y="3293800"/>
              <a:ext cx="77400" cy="202200"/>
            </a:xfrm>
            <a:prstGeom prst="ellipse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2" name="Google Shape;222;p22"/>
          <p:cNvSpPr txBox="1"/>
          <p:nvPr/>
        </p:nvSpPr>
        <p:spPr>
          <a:xfrm>
            <a:off x="486325" y="1399075"/>
            <a:ext cx="3275100" cy="3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Sparse Point Clouds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Occluded Point Clouds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23" name="Google Shape;223;p22"/>
          <p:cNvSpPr txBox="1"/>
          <p:nvPr/>
        </p:nvSpPr>
        <p:spPr>
          <a:xfrm>
            <a:off x="4948725" y="4571800"/>
            <a:ext cx="4210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Sparse		Occluded		   Good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0124D"/>
                </a:solidFill>
              </a:rPr>
              <a:t>Sample Predictions</a:t>
            </a:r>
            <a:endParaRPr/>
          </a:p>
        </p:txBody>
      </p:sp>
      <p:pic>
        <p:nvPicPr>
          <p:cNvPr id="229" name="Google Shape;2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8475" y="1017725"/>
            <a:ext cx="5623651" cy="3820975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"/>
          <p:cNvSpPr txBox="1"/>
          <p:nvPr>
            <p:ph type="title"/>
          </p:nvPr>
        </p:nvSpPr>
        <p:spPr>
          <a:xfrm>
            <a:off x="3879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0124D"/>
                </a:solidFill>
              </a:rPr>
              <a:t>Sample Predictions</a:t>
            </a:r>
            <a:endParaRPr/>
          </a:p>
        </p:txBody>
      </p:sp>
      <p:pic>
        <p:nvPicPr>
          <p:cNvPr id="235" name="Google Shape;2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712925"/>
            <a:ext cx="3964051" cy="203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633425"/>
            <a:ext cx="3964051" cy="2117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862025"/>
            <a:ext cx="3964050" cy="211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7225" y="2873150"/>
            <a:ext cx="4028824" cy="211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0124D"/>
                </a:solidFill>
              </a:rPr>
              <a:t>Future Improvements</a:t>
            </a:r>
            <a:endParaRPr/>
          </a:p>
        </p:txBody>
      </p:sp>
      <p:sp>
        <p:nvSpPr>
          <p:cNvPr id="244" name="Google Shape;244;p25"/>
          <p:cNvSpPr txBox="1"/>
          <p:nvPr/>
        </p:nvSpPr>
        <p:spPr>
          <a:xfrm>
            <a:off x="421100" y="1438225"/>
            <a:ext cx="7959300" cy="3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Point Cloud Completion for Occlusions and Sparse Point Clouds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Using Image information (2D and 3D)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382575" y="335100"/>
            <a:ext cx="84798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20124D"/>
                </a:solidFill>
              </a:rPr>
              <a:t>Goal: Transformers as Feature Fusion </a:t>
            </a:r>
            <a:r>
              <a:rPr b="1" lang="en" sz="2800">
                <a:solidFill>
                  <a:srgbClr val="20124D"/>
                </a:solidFill>
              </a:rPr>
              <a:t>Networks</a:t>
            </a:r>
            <a:r>
              <a:rPr b="1" lang="en" sz="2800">
                <a:solidFill>
                  <a:srgbClr val="20124D"/>
                </a:solidFill>
              </a:rPr>
              <a:t> </a:t>
            </a:r>
            <a:endParaRPr b="1" sz="2800">
              <a:solidFill>
                <a:srgbClr val="20124D"/>
              </a:solidFill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1929075" y="1336263"/>
            <a:ext cx="1193700" cy="11499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Siamese Backbone</a:t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3745839" y="1336263"/>
            <a:ext cx="1193700" cy="11499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Fusion</a:t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5659426" y="1361539"/>
            <a:ext cx="1193700" cy="11499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Region Proposal Network</a:t>
            </a:r>
            <a:endParaRPr/>
          </a:p>
        </p:txBody>
      </p:sp>
      <p:cxnSp>
        <p:nvCxnSpPr>
          <p:cNvPr id="65" name="Google Shape;65;p14"/>
          <p:cNvCxnSpPr>
            <a:stCxn id="62" idx="3"/>
            <a:endCxn id="63" idx="1"/>
          </p:cNvCxnSpPr>
          <p:nvPr/>
        </p:nvCxnSpPr>
        <p:spPr>
          <a:xfrm>
            <a:off x="3122775" y="1911213"/>
            <a:ext cx="62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6" name="Google Shape;66;p14"/>
          <p:cNvCxnSpPr/>
          <p:nvPr/>
        </p:nvCxnSpPr>
        <p:spPr>
          <a:xfrm>
            <a:off x="4939539" y="1911213"/>
            <a:ext cx="6828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67" name="Google Shape;67;p14"/>
          <p:cNvGrpSpPr/>
          <p:nvPr/>
        </p:nvGrpSpPr>
        <p:grpSpPr>
          <a:xfrm>
            <a:off x="575125" y="2983406"/>
            <a:ext cx="7825651" cy="1901019"/>
            <a:chOff x="575125" y="2983406"/>
            <a:chExt cx="7825651" cy="1901019"/>
          </a:xfrm>
        </p:grpSpPr>
        <p:sp>
          <p:nvSpPr>
            <p:cNvPr id="68" name="Google Shape;68;p14"/>
            <p:cNvSpPr/>
            <p:nvPr/>
          </p:nvSpPr>
          <p:spPr>
            <a:xfrm>
              <a:off x="3418700" y="3479300"/>
              <a:ext cx="1963200" cy="7782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Transformer based 3D Object Tracker</a:t>
              </a:r>
              <a:endParaRPr/>
            </a:p>
          </p:txBody>
        </p:sp>
        <p:pic>
          <p:nvPicPr>
            <p:cNvPr id="69" name="Google Shape;69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576225" y="2983406"/>
              <a:ext cx="2824550" cy="1901019"/>
            </a:xfrm>
            <a:prstGeom prst="rect">
              <a:avLst/>
            </a:prstGeom>
            <a:noFill/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70" name="Google Shape;70;p14"/>
            <p:cNvSpPr/>
            <p:nvPr/>
          </p:nvSpPr>
          <p:spPr>
            <a:xfrm>
              <a:off x="739100" y="3494439"/>
              <a:ext cx="698100" cy="3462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831633" y="3617201"/>
              <a:ext cx="698100" cy="3462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924166" y="3739963"/>
              <a:ext cx="698100" cy="3462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1016699" y="3862725"/>
              <a:ext cx="698100" cy="3462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4"/>
            <p:cNvSpPr txBox="1"/>
            <p:nvPr/>
          </p:nvSpPr>
          <p:spPr>
            <a:xfrm>
              <a:off x="575125" y="4262675"/>
              <a:ext cx="1506300" cy="46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/>
                <a:t>Search Point cloud sequence</a:t>
              </a:r>
              <a:endParaRPr sz="1300"/>
            </a:p>
          </p:txBody>
        </p:sp>
        <p:pic>
          <p:nvPicPr>
            <p:cNvPr id="75" name="Google Shape;75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182774" y="3618991"/>
              <a:ext cx="874901" cy="5881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" name="Google Shape;76;p14"/>
            <p:cNvSpPr/>
            <p:nvPr/>
          </p:nvSpPr>
          <p:spPr>
            <a:xfrm>
              <a:off x="1852875" y="3715600"/>
              <a:ext cx="248100" cy="243900"/>
            </a:xfrm>
            <a:prstGeom prst="mathPlus">
              <a:avLst>
                <a:gd fmla="val 23520" name="adj1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 txBox="1"/>
            <p:nvPr/>
          </p:nvSpPr>
          <p:spPr>
            <a:xfrm>
              <a:off x="2057825" y="4309475"/>
              <a:ext cx="13191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/>
                <a:t>Template Point cloud</a:t>
              </a:r>
              <a:endParaRPr sz="1300"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/>
        </p:nvSpPr>
        <p:spPr>
          <a:xfrm>
            <a:off x="68800" y="335100"/>
            <a:ext cx="89640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20124D"/>
                </a:solidFill>
              </a:rPr>
              <a:t>Motivation: 3D Object Tracking for Self-Driving Cars</a:t>
            </a:r>
            <a:endParaRPr b="1" sz="2800">
              <a:solidFill>
                <a:srgbClr val="20124D"/>
              </a:solidFill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447200" y="1463750"/>
            <a:ext cx="8429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Robust methods for Real-time Object Localization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503025" y="2598925"/>
            <a:ext cx="2922900" cy="1852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Limited depth information </a:t>
            </a:r>
            <a:r>
              <a:rPr lang="en"/>
              <a:t>in 2D</a:t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525" y="2088700"/>
            <a:ext cx="3968700" cy="239282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1022875" y="4652175"/>
            <a:ext cx="29229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Limited Depth Information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1184125" y="4252150"/>
            <a:ext cx="3340200" cy="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391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">
                <a:solidFill>
                  <a:srgbClr val="333333"/>
                </a:solidFill>
                <a:highlight>
                  <a:srgbClr val="FFFFFF"/>
                </a:highlight>
              </a:rPr>
              <a:t>Realtime 3D Object Detection for Automated Driving Using Stereo Vision and Semantic Information</a:t>
            </a:r>
            <a:endParaRPr b="1" sz="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dk2"/>
              </a:solidFill>
            </a:endParaRPr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8275" y="2065225"/>
            <a:ext cx="3690899" cy="239282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/>
        </p:nvSpPr>
        <p:spPr>
          <a:xfrm>
            <a:off x="4756675" y="4652175"/>
            <a:ext cx="29229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Illumination Issues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/>
        </p:nvSpPr>
        <p:spPr>
          <a:xfrm>
            <a:off x="382575" y="335100"/>
            <a:ext cx="84798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20124D"/>
                </a:solidFill>
              </a:rPr>
              <a:t>Key Challenges:</a:t>
            </a:r>
            <a:endParaRPr b="1" sz="2800">
              <a:solidFill>
                <a:srgbClr val="20124D"/>
              </a:solidFill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721175" y="1313450"/>
            <a:ext cx="3431700" cy="31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Point Cloud sparsity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Non-Rigid Objects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Permutation Invariance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Real-time tracking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Occlusions in Point Clouds</a:t>
            </a:r>
            <a:endParaRPr sz="1800"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4637" y="335100"/>
            <a:ext cx="3997737" cy="223665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7" name="Google Shape;9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4625" y="2623975"/>
            <a:ext cx="3997751" cy="223665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idx="1" type="subTitle"/>
          </p:nvPr>
        </p:nvSpPr>
        <p:spPr>
          <a:xfrm>
            <a:off x="155375" y="1092900"/>
            <a:ext cx="8776800" cy="39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91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1"/>
              <a:buChar char="●"/>
            </a:pPr>
            <a:r>
              <a:rPr lang="en" sz="1740">
                <a:solidFill>
                  <a:schemeClr val="dk1"/>
                </a:solidFill>
              </a:rPr>
              <a:t>SC3D</a:t>
            </a:r>
            <a:endParaRPr sz="1740">
              <a:solidFill>
                <a:schemeClr val="dk1"/>
              </a:solidFill>
            </a:endParaRPr>
          </a:p>
          <a:p>
            <a:pPr indent="-3391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1"/>
              <a:buChar char="○"/>
            </a:pPr>
            <a:r>
              <a:rPr lang="en" sz="1740">
                <a:solidFill>
                  <a:schemeClr val="dk1"/>
                </a:solidFill>
              </a:rPr>
              <a:t>pioneer work using Siamese paradigm for object tracking for the first time.</a:t>
            </a:r>
            <a:endParaRPr sz="1740">
              <a:solidFill>
                <a:schemeClr val="dk1"/>
              </a:solidFill>
            </a:endParaRPr>
          </a:p>
          <a:p>
            <a:pPr indent="-3391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1"/>
              <a:buChar char="○"/>
            </a:pPr>
            <a:r>
              <a:rPr lang="en" sz="1740">
                <a:solidFill>
                  <a:schemeClr val="dk1"/>
                </a:solidFill>
              </a:rPr>
              <a:t>Deterministic</a:t>
            </a:r>
            <a:endParaRPr sz="1740">
              <a:solidFill>
                <a:schemeClr val="dk1"/>
              </a:solidFill>
            </a:endParaRPr>
          </a:p>
          <a:p>
            <a:pPr indent="-3391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1"/>
              <a:buChar char="●"/>
            </a:pPr>
            <a:r>
              <a:rPr lang="en" sz="1740">
                <a:solidFill>
                  <a:schemeClr val="dk1"/>
                </a:solidFill>
              </a:rPr>
              <a:t>P2B </a:t>
            </a:r>
            <a:endParaRPr sz="1740">
              <a:solidFill>
                <a:schemeClr val="dk1"/>
              </a:solidFill>
            </a:endParaRPr>
          </a:p>
          <a:p>
            <a:pPr indent="-3391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1"/>
              <a:buChar char="○"/>
            </a:pPr>
            <a:r>
              <a:rPr lang="en" sz="1740">
                <a:solidFill>
                  <a:schemeClr val="dk1"/>
                </a:solidFill>
              </a:rPr>
              <a:t>Point to Box relation within Siamese architecture. </a:t>
            </a:r>
            <a:endParaRPr sz="1740">
              <a:solidFill>
                <a:schemeClr val="dk1"/>
              </a:solidFill>
            </a:endParaRPr>
          </a:p>
          <a:p>
            <a:pPr indent="-3391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1"/>
              <a:buChar char="○"/>
            </a:pPr>
            <a:r>
              <a:rPr lang="en" sz="1740">
                <a:solidFill>
                  <a:schemeClr val="dk1"/>
                </a:solidFill>
              </a:rPr>
              <a:t>End-to-end trainable </a:t>
            </a:r>
            <a:endParaRPr sz="1740">
              <a:solidFill>
                <a:schemeClr val="dk1"/>
              </a:solidFill>
            </a:endParaRPr>
          </a:p>
          <a:p>
            <a:pPr indent="-3391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1"/>
              <a:buChar char="●"/>
            </a:pPr>
            <a:r>
              <a:rPr lang="en" sz="1740">
                <a:solidFill>
                  <a:schemeClr val="dk1"/>
                </a:solidFill>
              </a:rPr>
              <a:t>OSP2B </a:t>
            </a:r>
            <a:endParaRPr sz="1740">
              <a:solidFill>
                <a:schemeClr val="dk1"/>
              </a:solidFill>
            </a:endParaRPr>
          </a:p>
          <a:p>
            <a:pPr indent="-33913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1"/>
              <a:buChar char="○"/>
            </a:pPr>
            <a:r>
              <a:rPr lang="en" sz="1740">
                <a:solidFill>
                  <a:schemeClr val="dk1"/>
                </a:solidFill>
              </a:rPr>
              <a:t>Efficient network for parallelizing voting the regions and determining target-ness scores. </a:t>
            </a:r>
            <a:endParaRPr sz="1740">
              <a:solidFill>
                <a:schemeClr val="dk1"/>
              </a:solidFill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306375" y="258900"/>
            <a:ext cx="84798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20124D"/>
                </a:solidFill>
              </a:rPr>
              <a:t>Related Work</a:t>
            </a:r>
            <a:r>
              <a:rPr b="1" lang="en" sz="2800">
                <a:solidFill>
                  <a:srgbClr val="20124D"/>
                </a:solidFill>
              </a:rPr>
              <a:t>:</a:t>
            </a:r>
            <a:endParaRPr b="1" sz="2800">
              <a:solidFill>
                <a:srgbClr val="20124D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8"/>
          <p:cNvGrpSpPr/>
          <p:nvPr/>
        </p:nvGrpSpPr>
        <p:grpSpPr>
          <a:xfrm>
            <a:off x="1260513" y="2211928"/>
            <a:ext cx="801085" cy="1463228"/>
            <a:chOff x="1260513" y="2211928"/>
            <a:chExt cx="801085" cy="1463228"/>
          </a:xfrm>
        </p:grpSpPr>
        <p:sp>
          <p:nvSpPr>
            <p:cNvPr id="109" name="Google Shape;109;p18"/>
            <p:cNvSpPr/>
            <p:nvPr/>
          </p:nvSpPr>
          <p:spPr>
            <a:xfrm rot="-5400000">
              <a:off x="1334021" y="2148476"/>
              <a:ext cx="615088" cy="741992"/>
            </a:xfrm>
            <a:prstGeom prst="flowChartOffpageConnector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8"/>
            <p:cNvSpPr txBox="1"/>
            <p:nvPr/>
          </p:nvSpPr>
          <p:spPr>
            <a:xfrm>
              <a:off x="1260513" y="2392675"/>
              <a:ext cx="8010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</a:rPr>
                <a:t>PointNet++</a:t>
              </a:r>
              <a:endParaRPr sz="900">
                <a:solidFill>
                  <a:schemeClr val="dk1"/>
                </a:solidFill>
              </a:endParaRPr>
            </a:p>
          </p:txBody>
        </p:sp>
        <p:sp>
          <p:nvSpPr>
            <p:cNvPr id="111" name="Google Shape;111;p18"/>
            <p:cNvSpPr/>
            <p:nvPr/>
          </p:nvSpPr>
          <p:spPr>
            <a:xfrm rot="-5400000">
              <a:off x="1334021" y="2996616"/>
              <a:ext cx="615088" cy="741992"/>
            </a:xfrm>
            <a:prstGeom prst="flowChartOffpageConnector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8"/>
            <p:cNvSpPr txBox="1"/>
            <p:nvPr/>
          </p:nvSpPr>
          <p:spPr>
            <a:xfrm>
              <a:off x="1260598" y="3240825"/>
              <a:ext cx="801000" cy="1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dk1"/>
                  </a:solidFill>
                </a:rPr>
                <a:t>PointNet++</a:t>
              </a:r>
              <a:endParaRPr sz="900">
                <a:solidFill>
                  <a:schemeClr val="dk1"/>
                </a:solidFill>
              </a:endParaRPr>
            </a:p>
          </p:txBody>
        </p:sp>
        <p:cxnSp>
          <p:nvCxnSpPr>
            <p:cNvPr id="113" name="Google Shape;113;p18"/>
            <p:cNvCxnSpPr>
              <a:stCxn id="109" idx="1"/>
              <a:endCxn id="111" idx="3"/>
            </p:cNvCxnSpPr>
            <p:nvPr/>
          </p:nvCxnSpPr>
          <p:spPr>
            <a:xfrm>
              <a:off x="1641565" y="2827016"/>
              <a:ext cx="0" cy="2331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14" name="Google Shape;114;p18"/>
          <p:cNvSpPr/>
          <p:nvPr/>
        </p:nvSpPr>
        <p:spPr>
          <a:xfrm>
            <a:off x="6407291" y="1849550"/>
            <a:ext cx="1405200" cy="1989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P2B RPN</a:t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8149060" y="2668710"/>
            <a:ext cx="529500" cy="2766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3D BBox</a:t>
            </a:r>
            <a:endParaRPr sz="100"/>
          </a:p>
        </p:txBody>
      </p:sp>
      <p:grpSp>
        <p:nvGrpSpPr>
          <p:cNvPr id="116" name="Google Shape;116;p18"/>
          <p:cNvGrpSpPr/>
          <p:nvPr/>
        </p:nvGrpSpPr>
        <p:grpSpPr>
          <a:xfrm>
            <a:off x="3276077" y="1849550"/>
            <a:ext cx="1965900" cy="2159950"/>
            <a:chOff x="3276077" y="1849550"/>
            <a:chExt cx="1965900" cy="2159950"/>
          </a:xfrm>
        </p:grpSpPr>
        <p:sp>
          <p:nvSpPr>
            <p:cNvPr id="117" name="Google Shape;117;p18"/>
            <p:cNvSpPr/>
            <p:nvPr/>
          </p:nvSpPr>
          <p:spPr>
            <a:xfrm>
              <a:off x="3669975" y="3248566"/>
              <a:ext cx="1405200" cy="393000"/>
            </a:xfrm>
            <a:prstGeom prst="roundRect">
              <a:avLst>
                <a:gd fmla="val 16667" name="adj"/>
              </a:avLst>
            </a:prstGeom>
            <a:solidFill>
              <a:srgbClr val="D9D2E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Multihead Self-Attn</a:t>
              </a: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3679871" y="2908219"/>
              <a:ext cx="1405200" cy="233100"/>
            </a:xfrm>
            <a:prstGeom prst="roundRect">
              <a:avLst>
                <a:gd fmla="val 16667" name="adj"/>
              </a:avLst>
            </a:prstGeom>
            <a:solidFill>
              <a:srgbClr val="FCE5C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Normalize</a:t>
              </a: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3669975" y="2400425"/>
              <a:ext cx="1405200" cy="393000"/>
            </a:xfrm>
            <a:prstGeom prst="roundRect">
              <a:avLst>
                <a:gd fmla="val 16667" name="adj"/>
              </a:avLst>
            </a:prstGeom>
            <a:solidFill>
              <a:srgbClr val="D9D2E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/>
                <a:t>Multihead Cross-Attn</a:t>
              </a:r>
              <a:endParaRPr sz="1300"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3679871" y="2060079"/>
              <a:ext cx="1405200" cy="233100"/>
            </a:xfrm>
            <a:prstGeom prst="roundRect">
              <a:avLst>
                <a:gd fmla="val 16667" name="adj"/>
              </a:avLst>
            </a:prstGeom>
            <a:solidFill>
              <a:srgbClr val="FCE5C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Normalize</a:t>
              </a:r>
              <a:endParaRPr/>
            </a:p>
          </p:txBody>
        </p:sp>
        <p:cxnSp>
          <p:nvCxnSpPr>
            <p:cNvPr id="121" name="Google Shape;121;p18"/>
            <p:cNvCxnSpPr/>
            <p:nvPr/>
          </p:nvCxnSpPr>
          <p:spPr>
            <a:xfrm rot="10800000">
              <a:off x="3974010" y="3135822"/>
              <a:ext cx="0" cy="119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2" name="Google Shape;122;p18"/>
            <p:cNvCxnSpPr/>
            <p:nvPr/>
          </p:nvCxnSpPr>
          <p:spPr>
            <a:xfrm rot="10800000">
              <a:off x="4320720" y="3135822"/>
              <a:ext cx="0" cy="119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3" name="Google Shape;123;p18"/>
            <p:cNvCxnSpPr/>
            <p:nvPr/>
          </p:nvCxnSpPr>
          <p:spPr>
            <a:xfrm rot="10800000">
              <a:off x="4667430" y="3135822"/>
              <a:ext cx="0" cy="119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4" name="Google Shape;124;p18"/>
            <p:cNvCxnSpPr/>
            <p:nvPr/>
          </p:nvCxnSpPr>
          <p:spPr>
            <a:xfrm rot="10800000">
              <a:off x="3974010" y="3634728"/>
              <a:ext cx="0" cy="119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5" name="Google Shape;125;p18"/>
            <p:cNvCxnSpPr/>
            <p:nvPr/>
          </p:nvCxnSpPr>
          <p:spPr>
            <a:xfrm rot="10800000">
              <a:off x="4320720" y="3634728"/>
              <a:ext cx="0" cy="119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6" name="Google Shape;126;p18"/>
            <p:cNvCxnSpPr/>
            <p:nvPr/>
          </p:nvCxnSpPr>
          <p:spPr>
            <a:xfrm rot="10800000">
              <a:off x="4667430" y="3634728"/>
              <a:ext cx="0" cy="119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7" name="Google Shape;127;p18"/>
            <p:cNvCxnSpPr/>
            <p:nvPr/>
          </p:nvCxnSpPr>
          <p:spPr>
            <a:xfrm rot="10800000">
              <a:off x="4320720" y="2786588"/>
              <a:ext cx="0" cy="119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8" name="Google Shape;128;p18"/>
            <p:cNvCxnSpPr/>
            <p:nvPr/>
          </p:nvCxnSpPr>
          <p:spPr>
            <a:xfrm rot="10800000">
              <a:off x="4320720" y="2287682"/>
              <a:ext cx="0" cy="119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9" name="Google Shape;129;p18"/>
            <p:cNvCxnSpPr>
              <a:endCxn id="118" idx="1"/>
            </p:cNvCxnSpPr>
            <p:nvPr/>
          </p:nvCxnSpPr>
          <p:spPr>
            <a:xfrm flipH="1" rot="10800000">
              <a:off x="3482171" y="3024769"/>
              <a:ext cx="197700" cy="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30" name="Google Shape;130;p18"/>
            <p:cNvCxnSpPr/>
            <p:nvPr/>
          </p:nvCxnSpPr>
          <p:spPr>
            <a:xfrm>
              <a:off x="3480505" y="3030327"/>
              <a:ext cx="1500" cy="421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1" name="Google Shape;131;p18"/>
            <p:cNvCxnSpPr>
              <a:endCxn id="117" idx="1"/>
            </p:cNvCxnSpPr>
            <p:nvPr/>
          </p:nvCxnSpPr>
          <p:spPr>
            <a:xfrm flipH="1" rot="10800000">
              <a:off x="3481875" y="3445066"/>
              <a:ext cx="188100" cy="1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" name="Google Shape;132;p18"/>
            <p:cNvCxnSpPr/>
            <p:nvPr/>
          </p:nvCxnSpPr>
          <p:spPr>
            <a:xfrm flipH="1" rot="10800000">
              <a:off x="3481908" y="2176574"/>
              <a:ext cx="197700" cy="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33" name="Google Shape;133;p18"/>
            <p:cNvCxnSpPr/>
            <p:nvPr/>
          </p:nvCxnSpPr>
          <p:spPr>
            <a:xfrm flipH="1">
              <a:off x="3481843" y="2184020"/>
              <a:ext cx="2700" cy="669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4" name="Google Shape;134;p18"/>
            <p:cNvCxnSpPr/>
            <p:nvPr/>
          </p:nvCxnSpPr>
          <p:spPr>
            <a:xfrm flipH="1" rot="10800000">
              <a:off x="3481889" y="2846397"/>
              <a:ext cx="474900" cy="1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5" name="Google Shape;135;p18"/>
            <p:cNvCxnSpPr/>
            <p:nvPr/>
          </p:nvCxnSpPr>
          <p:spPr>
            <a:xfrm rot="10800000">
              <a:off x="3974010" y="2786588"/>
              <a:ext cx="0" cy="119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36" name="Google Shape;136;p18"/>
            <p:cNvCxnSpPr/>
            <p:nvPr/>
          </p:nvCxnSpPr>
          <p:spPr>
            <a:xfrm rot="10800000">
              <a:off x="4667430" y="2786588"/>
              <a:ext cx="0" cy="119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37" name="Google Shape;137;p18"/>
            <p:cNvCxnSpPr/>
            <p:nvPr/>
          </p:nvCxnSpPr>
          <p:spPr>
            <a:xfrm rot="10800000">
              <a:off x="4320720" y="1938448"/>
              <a:ext cx="0" cy="119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38" name="Google Shape;138;p18"/>
            <p:cNvSpPr/>
            <p:nvPr/>
          </p:nvSpPr>
          <p:spPr>
            <a:xfrm>
              <a:off x="3276077" y="1849550"/>
              <a:ext cx="1965900" cy="1989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8"/>
            <p:cNvSpPr txBox="1"/>
            <p:nvPr/>
          </p:nvSpPr>
          <p:spPr>
            <a:xfrm>
              <a:off x="3816275" y="3783000"/>
              <a:ext cx="1061100" cy="22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2"/>
                  </a:solidFill>
                </a:rPr>
                <a:t>Q        K        V </a:t>
              </a:r>
              <a:endParaRPr sz="1000">
                <a:solidFill>
                  <a:schemeClr val="dk2"/>
                </a:solidFill>
              </a:endParaRPr>
            </a:p>
          </p:txBody>
        </p:sp>
      </p:grpSp>
      <p:grpSp>
        <p:nvGrpSpPr>
          <p:cNvPr id="140" name="Google Shape;140;p18"/>
          <p:cNvGrpSpPr/>
          <p:nvPr/>
        </p:nvGrpSpPr>
        <p:grpSpPr>
          <a:xfrm>
            <a:off x="909600" y="2497989"/>
            <a:ext cx="376800" cy="918900"/>
            <a:chOff x="909600" y="2497989"/>
            <a:chExt cx="376800" cy="918900"/>
          </a:xfrm>
        </p:grpSpPr>
        <p:cxnSp>
          <p:nvCxnSpPr>
            <p:cNvPr id="141" name="Google Shape;141;p18"/>
            <p:cNvCxnSpPr>
              <a:stCxn id="142" idx="3"/>
            </p:cNvCxnSpPr>
            <p:nvPr/>
          </p:nvCxnSpPr>
          <p:spPr>
            <a:xfrm>
              <a:off x="909600" y="2497989"/>
              <a:ext cx="376800" cy="4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43" name="Google Shape;143;p18"/>
            <p:cNvCxnSpPr/>
            <p:nvPr/>
          </p:nvCxnSpPr>
          <p:spPr>
            <a:xfrm>
              <a:off x="909600" y="3412389"/>
              <a:ext cx="376800" cy="4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144" name="Google Shape;144;p18"/>
          <p:cNvGrpSpPr/>
          <p:nvPr/>
        </p:nvGrpSpPr>
        <p:grpSpPr>
          <a:xfrm>
            <a:off x="2023250" y="2527025"/>
            <a:ext cx="245700" cy="841500"/>
            <a:chOff x="2023250" y="2527025"/>
            <a:chExt cx="245700" cy="841500"/>
          </a:xfrm>
        </p:grpSpPr>
        <p:cxnSp>
          <p:nvCxnSpPr>
            <p:cNvPr id="145" name="Google Shape;145;p18"/>
            <p:cNvCxnSpPr/>
            <p:nvPr/>
          </p:nvCxnSpPr>
          <p:spPr>
            <a:xfrm>
              <a:off x="2023250" y="2527025"/>
              <a:ext cx="245700" cy="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46" name="Google Shape;146;p18"/>
            <p:cNvCxnSpPr/>
            <p:nvPr/>
          </p:nvCxnSpPr>
          <p:spPr>
            <a:xfrm>
              <a:off x="2023250" y="3365225"/>
              <a:ext cx="245700" cy="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147" name="Google Shape;147;p18"/>
          <p:cNvGrpSpPr/>
          <p:nvPr/>
        </p:nvGrpSpPr>
        <p:grpSpPr>
          <a:xfrm>
            <a:off x="3013850" y="2450825"/>
            <a:ext cx="245700" cy="841500"/>
            <a:chOff x="3013850" y="2450825"/>
            <a:chExt cx="245700" cy="841500"/>
          </a:xfrm>
        </p:grpSpPr>
        <p:cxnSp>
          <p:nvCxnSpPr>
            <p:cNvPr id="148" name="Google Shape;148;p18"/>
            <p:cNvCxnSpPr/>
            <p:nvPr/>
          </p:nvCxnSpPr>
          <p:spPr>
            <a:xfrm>
              <a:off x="3013850" y="2450825"/>
              <a:ext cx="245700" cy="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49" name="Google Shape;149;p18"/>
            <p:cNvCxnSpPr/>
            <p:nvPr/>
          </p:nvCxnSpPr>
          <p:spPr>
            <a:xfrm>
              <a:off x="3013850" y="3289025"/>
              <a:ext cx="245700" cy="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cxnSp>
        <p:nvCxnSpPr>
          <p:cNvPr id="150" name="Google Shape;150;p18"/>
          <p:cNvCxnSpPr/>
          <p:nvPr/>
        </p:nvCxnSpPr>
        <p:spPr>
          <a:xfrm>
            <a:off x="5299850" y="2908025"/>
            <a:ext cx="2457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" name="Google Shape;151;p18"/>
          <p:cNvCxnSpPr/>
          <p:nvPr/>
        </p:nvCxnSpPr>
        <p:spPr>
          <a:xfrm>
            <a:off x="6273625" y="2871500"/>
            <a:ext cx="1182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" name="Google Shape;152;p18"/>
          <p:cNvCxnSpPr/>
          <p:nvPr/>
        </p:nvCxnSpPr>
        <p:spPr>
          <a:xfrm>
            <a:off x="7814450" y="2831825"/>
            <a:ext cx="2457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53" name="Google Shape;153;p18"/>
          <p:cNvGrpSpPr/>
          <p:nvPr/>
        </p:nvGrpSpPr>
        <p:grpSpPr>
          <a:xfrm>
            <a:off x="2228400" y="2026375"/>
            <a:ext cx="800416" cy="1620705"/>
            <a:chOff x="2228400" y="2026375"/>
            <a:chExt cx="800416" cy="1620705"/>
          </a:xfrm>
        </p:grpSpPr>
        <p:sp>
          <p:nvSpPr>
            <p:cNvPr id="154" name="Google Shape;154;p18"/>
            <p:cNvSpPr/>
            <p:nvPr/>
          </p:nvSpPr>
          <p:spPr>
            <a:xfrm>
              <a:off x="2288803" y="2281420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C9DAF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2358974" y="2361797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C9DAF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2429145" y="2442173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C9DAF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2499316" y="2522549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C9DAF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2288803" y="3179451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C9DAF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8"/>
            <p:cNvSpPr/>
            <p:nvPr/>
          </p:nvSpPr>
          <p:spPr>
            <a:xfrm>
              <a:off x="2358974" y="3259827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C9DAF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2429145" y="3340204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C9DAF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2499316" y="3420580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C9DAF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8"/>
            <p:cNvSpPr txBox="1"/>
            <p:nvPr/>
          </p:nvSpPr>
          <p:spPr>
            <a:xfrm>
              <a:off x="2228400" y="2026375"/>
              <a:ext cx="741900" cy="22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accent2"/>
                  </a:solidFill>
                </a:rPr>
                <a:t>Template Seeds</a:t>
              </a:r>
              <a:endParaRPr sz="600">
                <a:solidFill>
                  <a:schemeClr val="accent2"/>
                </a:solidFill>
              </a:endParaRPr>
            </a:p>
          </p:txBody>
        </p:sp>
        <p:sp>
          <p:nvSpPr>
            <p:cNvPr id="163" name="Google Shape;163;p18"/>
            <p:cNvSpPr txBox="1"/>
            <p:nvPr/>
          </p:nvSpPr>
          <p:spPr>
            <a:xfrm>
              <a:off x="2228400" y="2940775"/>
              <a:ext cx="741900" cy="22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accent2"/>
                  </a:solidFill>
                </a:rPr>
                <a:t>Search </a:t>
              </a:r>
              <a:r>
                <a:rPr lang="en" sz="600">
                  <a:solidFill>
                    <a:schemeClr val="accent2"/>
                  </a:solidFill>
                </a:rPr>
                <a:t>Seeds</a:t>
              </a:r>
              <a:endParaRPr sz="600">
                <a:solidFill>
                  <a:schemeClr val="accent2"/>
                </a:solidFill>
              </a:endParaRPr>
            </a:p>
          </p:txBody>
        </p:sp>
      </p:grpSp>
      <p:grpSp>
        <p:nvGrpSpPr>
          <p:cNvPr id="164" name="Google Shape;164;p18"/>
          <p:cNvGrpSpPr/>
          <p:nvPr/>
        </p:nvGrpSpPr>
        <p:grpSpPr>
          <a:xfrm>
            <a:off x="5428800" y="2331175"/>
            <a:ext cx="819411" cy="760758"/>
            <a:chOff x="5428800" y="2331175"/>
            <a:chExt cx="819411" cy="760758"/>
          </a:xfrm>
        </p:grpSpPr>
        <p:sp>
          <p:nvSpPr>
            <p:cNvPr id="165" name="Google Shape;165;p18"/>
            <p:cNvSpPr/>
            <p:nvPr/>
          </p:nvSpPr>
          <p:spPr>
            <a:xfrm>
              <a:off x="5508198" y="2624304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5578369" y="2704681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5648540" y="2785057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5718711" y="2865433"/>
              <a:ext cx="529500" cy="2265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8"/>
            <p:cNvSpPr txBox="1"/>
            <p:nvPr/>
          </p:nvSpPr>
          <p:spPr>
            <a:xfrm>
              <a:off x="5428800" y="2331175"/>
              <a:ext cx="741900" cy="22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accent2"/>
                  </a:solidFill>
                </a:rPr>
                <a:t>Fused </a:t>
              </a:r>
              <a:r>
                <a:rPr lang="en" sz="600">
                  <a:solidFill>
                    <a:schemeClr val="accent2"/>
                  </a:solidFill>
                </a:rPr>
                <a:t>Seeds</a:t>
              </a:r>
              <a:endParaRPr sz="600">
                <a:solidFill>
                  <a:schemeClr val="accent2"/>
                </a:solidFill>
              </a:endParaRPr>
            </a:p>
          </p:txBody>
        </p:sp>
      </p:grpSp>
      <p:sp>
        <p:nvSpPr>
          <p:cNvPr id="170" name="Google Shape;170;p18"/>
          <p:cNvSpPr txBox="1"/>
          <p:nvPr>
            <p:ph type="title"/>
          </p:nvPr>
        </p:nvSpPr>
        <p:spPr>
          <a:xfrm>
            <a:off x="387900" y="486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0124D"/>
                </a:solidFill>
              </a:rPr>
              <a:t>Pipeline</a:t>
            </a:r>
            <a:endParaRPr b="1">
              <a:solidFill>
                <a:srgbClr val="20124D"/>
              </a:solidFill>
            </a:endParaRPr>
          </a:p>
        </p:txBody>
      </p:sp>
      <p:grpSp>
        <p:nvGrpSpPr>
          <p:cNvPr id="171" name="Google Shape;171;p18"/>
          <p:cNvGrpSpPr/>
          <p:nvPr/>
        </p:nvGrpSpPr>
        <p:grpSpPr>
          <a:xfrm>
            <a:off x="240000" y="2101325"/>
            <a:ext cx="669600" cy="1641025"/>
            <a:chOff x="240000" y="2101325"/>
            <a:chExt cx="669600" cy="1641025"/>
          </a:xfrm>
        </p:grpSpPr>
        <p:grpSp>
          <p:nvGrpSpPr>
            <p:cNvPr id="172" name="Google Shape;172;p18"/>
            <p:cNvGrpSpPr/>
            <p:nvPr/>
          </p:nvGrpSpPr>
          <p:grpSpPr>
            <a:xfrm>
              <a:off x="464100" y="2156439"/>
              <a:ext cx="445500" cy="1585910"/>
              <a:chOff x="464100" y="2156439"/>
              <a:chExt cx="445500" cy="1585910"/>
            </a:xfrm>
          </p:grpSpPr>
          <p:sp>
            <p:nvSpPr>
              <p:cNvPr id="142" name="Google Shape;142;p18"/>
              <p:cNvSpPr/>
              <p:nvPr/>
            </p:nvSpPr>
            <p:spPr>
              <a:xfrm>
                <a:off x="464100" y="2156439"/>
                <a:ext cx="445500" cy="6831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T</a:t>
                </a:r>
                <a:endParaRPr/>
              </a:p>
            </p:txBody>
          </p:sp>
          <p:sp>
            <p:nvSpPr>
              <p:cNvPr id="173" name="Google Shape;173;p18"/>
              <p:cNvSpPr/>
              <p:nvPr/>
            </p:nvSpPr>
            <p:spPr>
              <a:xfrm>
                <a:off x="464100" y="3059250"/>
                <a:ext cx="445500" cy="6831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S</a:t>
                </a:r>
                <a:endParaRPr/>
              </a:p>
            </p:txBody>
          </p:sp>
        </p:grpSp>
        <p:sp>
          <p:nvSpPr>
            <p:cNvPr id="174" name="Google Shape;174;p18"/>
            <p:cNvSpPr txBox="1"/>
            <p:nvPr/>
          </p:nvSpPr>
          <p:spPr>
            <a:xfrm rot="-5400000">
              <a:off x="-10950" y="3266675"/>
              <a:ext cx="573600" cy="7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2"/>
                  </a:solidFill>
                </a:rPr>
                <a:t>1024x3</a:t>
              </a:r>
              <a:endParaRPr sz="800">
                <a:solidFill>
                  <a:schemeClr val="dk2"/>
                </a:solidFill>
              </a:endParaRPr>
            </a:p>
          </p:txBody>
        </p:sp>
        <p:sp>
          <p:nvSpPr>
            <p:cNvPr id="175" name="Google Shape;175;p18"/>
            <p:cNvSpPr txBox="1"/>
            <p:nvPr/>
          </p:nvSpPr>
          <p:spPr>
            <a:xfrm rot="-5400000">
              <a:off x="-10950" y="2352275"/>
              <a:ext cx="573600" cy="7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2"/>
                  </a:solidFill>
                </a:rPr>
                <a:t>512x3</a:t>
              </a:r>
              <a:endParaRPr sz="8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925" y="1128375"/>
            <a:ext cx="6743900" cy="350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9"/>
          <p:cNvSpPr txBox="1"/>
          <p:nvPr>
            <p:ph type="title"/>
          </p:nvPr>
        </p:nvSpPr>
        <p:spPr>
          <a:xfrm>
            <a:off x="387900" y="3338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0124D"/>
                </a:solidFill>
              </a:rPr>
              <a:t>Pipeline - RPN (P2B)</a:t>
            </a:r>
            <a:endParaRPr b="1">
              <a:solidFill>
                <a:srgbClr val="20124D"/>
              </a:solidFill>
            </a:endParaRPr>
          </a:p>
        </p:txBody>
      </p:sp>
      <p:sp>
        <p:nvSpPr>
          <p:cNvPr id="182" name="Google Shape;182;p19"/>
          <p:cNvSpPr txBox="1"/>
          <p:nvPr/>
        </p:nvSpPr>
        <p:spPr>
          <a:xfrm>
            <a:off x="6695850" y="4620300"/>
            <a:ext cx="19842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0124D"/>
                </a:solidFill>
              </a:rPr>
              <a:t>Ref: P2B</a:t>
            </a:r>
            <a:endParaRPr b="1" sz="1800">
              <a:solidFill>
                <a:srgbClr val="20124D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0124D"/>
                </a:solidFill>
              </a:rPr>
              <a:t>Dataset</a:t>
            </a:r>
            <a:endParaRPr/>
          </a:p>
        </p:txBody>
      </p:sp>
      <p:sp>
        <p:nvSpPr>
          <p:cNvPr id="188" name="Google Shape;188;p20"/>
          <p:cNvSpPr txBox="1"/>
          <p:nvPr/>
        </p:nvSpPr>
        <p:spPr>
          <a:xfrm>
            <a:off x="460225" y="1246675"/>
            <a:ext cx="4553700" cy="28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 sz="1800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KITTI Dataset</a:t>
            </a:r>
            <a:endParaRPr sz="1800">
              <a:solidFill>
                <a:srgbClr val="0000F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Velodyne - 21 Training Sequences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0-16 used for training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17-18 for validation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19-20 for testing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89" name="Google Shape;18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3000" y="1246675"/>
            <a:ext cx="2838450" cy="244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0"/>
          <p:cNvSpPr txBox="1"/>
          <p:nvPr/>
        </p:nvSpPr>
        <p:spPr>
          <a:xfrm>
            <a:off x="5244650" y="3925675"/>
            <a:ext cx="41232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https://www.cvlibs.net/datasets/kitti/index.php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type="title"/>
          </p:nvPr>
        </p:nvSpPr>
        <p:spPr>
          <a:xfrm>
            <a:off x="311700" y="1814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0124D"/>
                </a:solidFill>
              </a:rPr>
              <a:t>Results</a:t>
            </a:r>
            <a:endParaRPr b="1">
              <a:solidFill>
                <a:srgbClr val="20124D"/>
              </a:solidFill>
            </a:endParaRPr>
          </a:p>
        </p:txBody>
      </p:sp>
      <p:graphicFrame>
        <p:nvGraphicFramePr>
          <p:cNvPr id="196" name="Google Shape;196;p21"/>
          <p:cNvGraphicFramePr/>
          <p:nvPr/>
        </p:nvGraphicFramePr>
        <p:xfrm>
          <a:off x="723900" y="1048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{AF998604-8079-4005-B4E4-97A29A57055E}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4295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Model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5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Precision/Success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</a:tr>
              <a:tr h="4295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Car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Pedestrian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Van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Cyclist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Mean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1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P2B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72.8 </a:t>
                      </a:r>
                      <a:r>
                        <a:rPr b="1" lang="en"/>
                        <a:t>/ </a:t>
                      </a:r>
                      <a:r>
                        <a:rPr lang="en"/>
                        <a:t>56.2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49.6 </a:t>
                      </a:r>
                      <a:r>
                        <a:rPr b="1" lang="en"/>
                        <a:t>/</a:t>
                      </a:r>
                      <a:r>
                        <a:rPr lang="en"/>
                        <a:t> 28.7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48.4 </a:t>
                      </a:r>
                      <a:r>
                        <a:rPr b="1" lang="en"/>
                        <a:t>/ </a:t>
                      </a:r>
                      <a:r>
                        <a:rPr lang="en"/>
                        <a:t>40.8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44.7 </a:t>
                      </a:r>
                      <a:r>
                        <a:rPr b="1" lang="en"/>
                        <a:t>/ </a:t>
                      </a:r>
                      <a:r>
                        <a:rPr lang="en"/>
                        <a:t>32.1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60.0 </a:t>
                      </a:r>
                      <a:r>
                        <a:rPr b="1" lang="en"/>
                        <a:t>/ </a:t>
                      </a:r>
                      <a:r>
                        <a:rPr lang="en"/>
                        <a:t>42.4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1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OSP2B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82.3 </a:t>
                      </a:r>
                      <a:r>
                        <a:rPr b="1" lang="en"/>
                        <a:t>/</a:t>
                      </a:r>
                      <a:r>
                        <a:rPr lang="en"/>
                        <a:t> </a:t>
                      </a:r>
                      <a:r>
                        <a:rPr lang="en"/>
                        <a:t>67.5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85.1 </a:t>
                      </a:r>
                      <a:r>
                        <a:rPr b="1" lang="en"/>
                        <a:t>/</a:t>
                      </a:r>
                      <a:r>
                        <a:rPr lang="en"/>
                        <a:t> 53.6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66.2 </a:t>
                      </a:r>
                      <a:r>
                        <a:rPr b="1" lang="en"/>
                        <a:t>/ </a:t>
                      </a:r>
                      <a:r>
                        <a:rPr lang="en"/>
                        <a:t>56.3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90.5 </a:t>
                      </a:r>
                      <a:r>
                        <a:rPr b="1" lang="en"/>
                        <a:t>/ </a:t>
                      </a:r>
                      <a:r>
                        <a:rPr lang="en"/>
                        <a:t>65.6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82.3 </a:t>
                      </a:r>
                      <a:r>
                        <a:rPr b="1" lang="en"/>
                        <a:t>/ </a:t>
                      </a:r>
                      <a:r>
                        <a:rPr lang="en"/>
                        <a:t>60.5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9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LTTR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77.1 </a:t>
                      </a:r>
                      <a:r>
                        <a:rPr b="1" lang="en"/>
                        <a:t>/</a:t>
                      </a:r>
                      <a:r>
                        <a:rPr lang="en"/>
                        <a:t> </a:t>
                      </a:r>
                      <a:r>
                        <a:rPr lang="en"/>
                        <a:t>65.0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56.8 </a:t>
                      </a:r>
                      <a:r>
                        <a:rPr b="1" lang="en"/>
                        <a:t>/</a:t>
                      </a:r>
                      <a:r>
                        <a:rPr lang="en"/>
                        <a:t> 33.2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48.4 </a:t>
                      </a:r>
                      <a:r>
                        <a:rPr b="1" lang="en"/>
                        <a:t>/ </a:t>
                      </a:r>
                      <a:r>
                        <a:rPr lang="en"/>
                        <a:t>35.8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89.9 </a:t>
                      </a:r>
                      <a:r>
                        <a:rPr b="1" lang="en"/>
                        <a:t>/ </a:t>
                      </a:r>
                      <a:r>
                        <a:rPr lang="en"/>
                        <a:t>66.2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65.8 </a:t>
                      </a:r>
                      <a:r>
                        <a:rPr b="1" lang="en"/>
                        <a:t>/ </a:t>
                      </a:r>
                      <a:r>
                        <a:rPr lang="en"/>
                        <a:t>48.7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1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Ours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72.0 / </a:t>
                      </a:r>
                      <a:r>
                        <a:rPr b="1" lang="en"/>
                        <a:t>56.8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63.9 / 35.7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52.8 / 45.6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46.5 / 34.1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66.0 / 45.5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7" name="Google Shape;197;p21"/>
          <p:cNvSpPr txBox="1"/>
          <p:nvPr/>
        </p:nvSpPr>
        <p:spPr>
          <a:xfrm>
            <a:off x="91900" y="3822325"/>
            <a:ext cx="8947500" cy="11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Success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" sz="1300"/>
              <a:t>Area Under the curve (AUC) determined by comparing the bounding box overlap threshold with the percentage of correctly tracked frames.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Precision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" sz="1300"/>
              <a:t> Percentage of frames where the tracked object’s </a:t>
            </a:r>
            <a:r>
              <a:rPr lang="en" sz="1300">
                <a:solidFill>
                  <a:schemeClr val="dk1"/>
                </a:solidFill>
              </a:rPr>
              <a:t>centers of the</a:t>
            </a:r>
            <a:r>
              <a:rPr lang="en" sz="1300"/>
              <a:t> are within 2 meter from the groundtruth</a:t>
            </a:r>
            <a:endParaRPr sz="1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